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1" r:id="rId3"/>
    <p:sldId id="264" r:id="rId4"/>
    <p:sldId id="270" r:id="rId5"/>
    <p:sldId id="265" r:id="rId6"/>
    <p:sldId id="271" r:id="rId7"/>
    <p:sldId id="277" r:id="rId8"/>
    <p:sldId id="278" r:id="rId9"/>
    <p:sldId id="257" r:id="rId10"/>
    <p:sldId id="258" r:id="rId11"/>
    <p:sldId id="275" r:id="rId12"/>
    <p:sldId id="276" r:id="rId13"/>
    <p:sldId id="262" r:id="rId14"/>
    <p:sldId id="263" r:id="rId15"/>
    <p:sldId id="285" r:id="rId16"/>
    <p:sldId id="286" r:id="rId17"/>
    <p:sldId id="266" r:id="rId18"/>
    <p:sldId id="267" r:id="rId19"/>
    <p:sldId id="272" r:id="rId20"/>
    <p:sldId id="260" r:id="rId21"/>
    <p:sldId id="261" r:id="rId22"/>
    <p:sldId id="269" r:id="rId23"/>
    <p:sldId id="282" r:id="rId24"/>
    <p:sldId id="268" r:id="rId25"/>
    <p:sldId id="287" r:id="rId26"/>
  </p:sldIdLst>
  <p:sldSz cx="12192000" cy="6858000"/>
  <p:notesSz cx="6858000" cy="9144000"/>
  <p:embeddedFontLst>
    <p:embeddedFont>
      <p:font typeface="Franklin Gothic Demi" panose="020B0703020102020204" pitchFamily="34" charset="0"/>
      <p:regular r:id="rId27"/>
      <p:italic r:id="rId28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6DFB-D8D6-46A3-9EF2-FCB4D2F3C364}" type="datetimeFigureOut">
              <a:rPr lang="id-ID" smtClean="0"/>
              <a:pPr/>
              <a:t>21/02/2026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14E7-422C-4E92-87EC-E4AF7E50145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514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vignette3.wikia.nocookie.net/islam/images/a/a3/IslamicWorldNusretColpan.jpg/revision/latest?cb=20090204032519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" b="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1" dirty="0" err="1">
                <a:solidFill>
                  <a:schemeClr val="bg1"/>
                </a:solidFill>
              </a:rPr>
              <a:t>Warna</a:t>
            </a:r>
            <a:r>
              <a:rPr lang="en-US" sz="6600" b="1" dirty="0">
                <a:solidFill>
                  <a:schemeClr val="bg1"/>
                </a:solidFill>
              </a:rPr>
              <a:t> Baru </a:t>
            </a:r>
            <a:r>
              <a:rPr lang="en-US" sz="6600" b="1" dirty="0" err="1">
                <a:solidFill>
                  <a:schemeClr val="bg1"/>
                </a:solidFill>
              </a:rPr>
              <a:t>Dakwah</a:t>
            </a:r>
            <a:r>
              <a:rPr lang="en-US" sz="6600" b="1" dirty="0">
                <a:solidFill>
                  <a:schemeClr val="bg1"/>
                </a:solidFill>
              </a:rPr>
              <a:t> Islam di Indonesia</a:t>
            </a:r>
            <a:endParaRPr lang="id-ID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(1970 – 1990)</a:t>
            </a:r>
            <a:br>
              <a:rPr lang="id-ID">
                <a:solidFill>
                  <a:schemeClr val="bg1"/>
                </a:solidFill>
              </a:rPr>
            </a:br>
            <a:endParaRPr lang="id-ID">
              <a:solidFill>
                <a:schemeClr val="bg1"/>
              </a:solidFill>
            </a:endParaRPr>
          </a:p>
        </p:txBody>
      </p:sp>
      <p:sp>
        <p:nvSpPr>
          <p:cNvPr id="514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id-ID" sz="4000" b="1" dirty="0"/>
              <a:t>Pengaruh/Eksistensi di Indonesia</a:t>
            </a:r>
          </a:p>
        </p:txBody>
      </p:sp>
      <p:pic>
        <p:nvPicPr>
          <p:cNvPr id="18434" name="Picture 2" descr="http://static.inilah.com/data/berita/foto/50012.jpg"/>
          <p:cNvPicPr>
            <a:picLocks noChangeAspect="1" noChangeArrowheads="1"/>
          </p:cNvPicPr>
          <p:nvPr/>
        </p:nvPicPr>
        <p:blipFill rotWithShape="1">
          <a:blip r:embed="rId2"/>
          <a:srcRect l="4580" r="2141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id-ID" sz="2400" dirty="0"/>
              <a:t>Ide pembaruan Muhammad Ibn ‘Abd al-Wahhab diduga pertama kali dibawa masuk ke kawasan Nusantara oleh beberapa ulama asal Sumatera Barat pada awal abad ke-19. Inilah gerakan Salafiyah pertama di tanah air yang kemudian lebih dikenal dengan gerakan kaum Padri, yang salah satu tokoh utamanya adalah Tuanku Imam Bonjol.</a:t>
            </a:r>
          </a:p>
          <a:p>
            <a:pPr lvl="0">
              <a:lnSpc>
                <a:spcPct val="90000"/>
              </a:lnSpc>
            </a:pPr>
            <a:r>
              <a:rPr lang="id-ID" sz="2400" dirty="0"/>
              <a:t>Salafy Kontemporer m</a:t>
            </a:r>
            <a:r>
              <a:rPr lang="en-US" sz="2400" dirty="0" err="1"/>
              <a:t>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Indonesia </a:t>
            </a:r>
            <a:r>
              <a:rPr lang="en-US" sz="2400" dirty="0" err="1"/>
              <a:t>awal</a:t>
            </a:r>
            <a:r>
              <a:rPr lang="en-US" sz="2400" dirty="0"/>
              <a:t> 90-an </a:t>
            </a:r>
            <a:r>
              <a:rPr lang="en-US" sz="2400" dirty="0" err="1"/>
              <a:t>dibawa</a:t>
            </a:r>
            <a:r>
              <a:rPr lang="en-US" sz="2400" dirty="0"/>
              <a:t> para alumni Timur Tengah, </a:t>
            </a:r>
            <a:r>
              <a:rPr lang="en-US" sz="2400" dirty="0" err="1"/>
              <a:t>khususnya</a:t>
            </a:r>
            <a:r>
              <a:rPr lang="en-US" sz="2400" dirty="0"/>
              <a:t> Arab Saudi dan Kuwait.</a:t>
            </a:r>
            <a:endParaRPr lang="id-ID" sz="2400" dirty="0"/>
          </a:p>
          <a:p>
            <a:pPr lvl="0">
              <a:lnSpc>
                <a:spcPct val="90000"/>
              </a:lnSpc>
            </a:pP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</a:t>
            </a:r>
            <a:r>
              <a:rPr lang="id-ID" sz="2400" dirty="0"/>
              <a:t>an</a:t>
            </a:r>
            <a:r>
              <a:rPr lang="en-US" sz="2400" dirty="0"/>
              <a:t>g </a:t>
            </a:r>
            <a:r>
              <a:rPr lang="en-US" sz="2400" dirty="0" err="1"/>
              <a:t>merujuk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ulama-ulama Saudi, Kuwait, </a:t>
            </a:r>
            <a:r>
              <a:rPr lang="en-US" sz="2400" dirty="0" err="1"/>
              <a:t>Yaman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. </a:t>
            </a:r>
            <a:r>
              <a:rPr lang="en-US" sz="2400" dirty="0" err="1"/>
              <a:t>Tokoh-tokohnya</a:t>
            </a:r>
            <a:r>
              <a:rPr lang="en-US" sz="2400" dirty="0"/>
              <a:t> di Indonesia: </a:t>
            </a:r>
            <a:r>
              <a:rPr lang="en-US" sz="2400" dirty="0" err="1"/>
              <a:t>Ja’far</a:t>
            </a:r>
            <a:r>
              <a:rPr lang="en-US" sz="2400" dirty="0"/>
              <a:t> Umar </a:t>
            </a:r>
            <a:r>
              <a:rPr lang="en-US" sz="2400" dirty="0" err="1"/>
              <a:t>Thalib</a:t>
            </a:r>
            <a:r>
              <a:rPr lang="en-US" sz="2400" dirty="0"/>
              <a:t>, Umar As-Sewed, Abu Nida, Yazid </a:t>
            </a:r>
            <a:r>
              <a:rPr lang="en-US" sz="2400" dirty="0" err="1"/>
              <a:t>Jawash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68" y="264394"/>
            <a:ext cx="8229600" cy="1143000"/>
          </a:xfrm>
        </p:spPr>
        <p:txBody>
          <a:bodyPr/>
          <a:lstStyle/>
          <a:p>
            <a:r>
              <a:rPr lang="id-ID" b="1" dirty="0"/>
              <a:t>Semarak Dakwah Sunnah</a:t>
            </a:r>
          </a:p>
        </p:txBody>
      </p:sp>
      <p:pic>
        <p:nvPicPr>
          <p:cNvPr id="1026" name="Picture 2" descr="https://mauhub.files.wordpress.com/2015/10/radio-radio-sunnah-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7" y="1552804"/>
            <a:ext cx="4492392" cy="44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xqVF4UpKE2M/UHNnvmMWf_I/AAAAAAAABlE/8LGWrtlKLKk/s1600/Salafy+perdana+1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082">
            <a:off x="7052560" y="1512473"/>
            <a:ext cx="1794972" cy="24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umsalafy.net/wp-content/uploads/2014/12/Majalah-Faw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745">
            <a:off x="9644825" y="1036795"/>
            <a:ext cx="1572690" cy="23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jalah-elfata.com/images/slide/Cover-ELFATA-Oktober-2015-w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77">
            <a:off x="5217943" y="1779494"/>
            <a:ext cx="1487983" cy="21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1.deviantart.net/f868/i/2015/109/7/1/majalah_as_sunnah_09_by_abuwildan-d6xkdv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451">
            <a:off x="6054824" y="3405304"/>
            <a:ext cx="1561194" cy="20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1.bp.blogspot.com/_FJ3MKK9Hlmc/SydZb1Tk8tI/AAAAAAAAAKo/xxJ17GVPZug/s320/majalahasysyariahre3w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509">
            <a:off x="8928285" y="2082227"/>
            <a:ext cx="1409364" cy="21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bunamira.files.wordpress.com/2014/05/majalah-al-islamiyyah-edisi-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285">
            <a:off x="8275378" y="4141293"/>
            <a:ext cx="13953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okonic.com/wp-content/uploads/2013/05/majalah_azka_edisi_18_anak-islam_nabi_yusuf_bin_yaqu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388">
            <a:off x="10219235" y="3556703"/>
            <a:ext cx="1558421" cy="23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Salafy</a:t>
            </a:r>
            <a:r>
              <a:rPr lang="en-US" b="1" dirty="0"/>
              <a:t> yang </a:t>
            </a:r>
            <a:r>
              <a:rPr lang="en-US" b="1" dirty="0" err="1"/>
              <a:t>Berorganisasi</a:t>
            </a:r>
            <a:endParaRPr lang="id-ID" b="1" dirty="0"/>
          </a:p>
        </p:txBody>
      </p:sp>
      <p:pic>
        <p:nvPicPr>
          <p:cNvPr id="2050" name="Picture 2" descr="https://upload.wikimedia.org/wikipedia/commons/8/8a/Has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1" y="2809296"/>
            <a:ext cx="2579147" cy="21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ahdah.or.id/wp-content/uploads/2013/01/LOGO_WAHDAH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57" y="2787586"/>
            <a:ext cx="2237481" cy="208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ilah-salafi-takfiri.com/wp-content/uploads/2013/10/LOGO-AL-SOF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35" y="2455461"/>
            <a:ext cx="2579147" cy="25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PP Perhimpunan Al-Irsyad">
            <a:extLst>
              <a:ext uri="{FF2B5EF4-FFF2-40B4-BE49-F238E27FC236}">
                <a16:creationId xmlns:a16="http://schemas.microsoft.com/office/drawing/2014/main" id="{4F3FCA8D-06AF-7556-E590-86B5D435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068960"/>
            <a:ext cx="3033469" cy="19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d-ID" sz="5400" b="1" dirty="0"/>
              <a:t>Hizbut Tahrir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d-ID" sz="2000" dirty="0"/>
              <a:t>Tokoh: </a:t>
            </a:r>
            <a:r>
              <a:rPr lang="en-US" sz="2000" dirty="0" err="1"/>
              <a:t>Taqiyyudin</a:t>
            </a:r>
            <a:r>
              <a:rPr lang="en-US" sz="2000" dirty="0"/>
              <a:t> An-</a:t>
            </a:r>
            <a:r>
              <a:rPr lang="en-US" sz="2000" dirty="0" err="1"/>
              <a:t>Nabhani</a:t>
            </a:r>
            <a:r>
              <a:rPr lang="id-ID" sz="2000" dirty="0"/>
              <a:t> (1909 – 1977)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d-ID" sz="2000" dirty="0"/>
              <a:t>Doktrin/Cita-Cita Perjuangan: </a:t>
            </a:r>
            <a:r>
              <a:rPr lang="en-US" sz="2000" dirty="0" err="1"/>
              <a:t>Melanjutkan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Islam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menegakkan</a:t>
            </a:r>
            <a:r>
              <a:rPr lang="en-US" sz="2000" dirty="0"/>
              <a:t> syariah dan </a:t>
            </a:r>
            <a:r>
              <a:rPr lang="en-US" sz="2000" dirty="0" err="1"/>
              <a:t>khilafah</a:t>
            </a:r>
            <a:r>
              <a:rPr lang="en-US" sz="2000" dirty="0"/>
              <a:t> Islamiyah.</a:t>
            </a:r>
            <a:endParaRPr lang="id-ID" sz="2000" dirty="0"/>
          </a:p>
          <a:p>
            <a:pPr marL="0" indent="0">
              <a:lnSpc>
                <a:spcPct val="90000"/>
              </a:lnSpc>
              <a:buNone/>
            </a:pPr>
            <a:r>
              <a:rPr lang="id-ID" sz="2000" dirty="0"/>
              <a:t>Metode Dakwah: </a:t>
            </a:r>
            <a:r>
              <a:rPr lang="en-US" sz="2000" dirty="0" err="1"/>
              <a:t>Dakwah</a:t>
            </a:r>
            <a:r>
              <a:rPr lang="en-US" sz="2000" dirty="0"/>
              <a:t> (</a:t>
            </a:r>
            <a:r>
              <a:rPr lang="en-US" sz="2000" dirty="0" err="1"/>
              <a:t>penyebaran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): </a:t>
            </a:r>
            <a:r>
              <a:rPr lang="en-US" sz="2000" i="1" dirty="0" err="1"/>
              <a:t>Tatsqif</a:t>
            </a:r>
            <a:r>
              <a:rPr lang="en-US" sz="2000" i="1" dirty="0"/>
              <a:t>  </a:t>
            </a:r>
            <a:r>
              <a:rPr lang="en-US" sz="2000" dirty="0"/>
              <a:t>(</a:t>
            </a:r>
            <a:r>
              <a:rPr lang="en-US" sz="2000" dirty="0" err="1"/>
              <a:t>pembinaan</a:t>
            </a:r>
            <a:r>
              <a:rPr lang="en-US" sz="2000" dirty="0"/>
              <a:t> </a:t>
            </a:r>
            <a:r>
              <a:rPr lang="en-US" sz="2000" dirty="0" err="1"/>
              <a:t>kader</a:t>
            </a:r>
            <a:r>
              <a:rPr lang="en-US" sz="2000" dirty="0"/>
              <a:t>), </a:t>
            </a:r>
            <a:r>
              <a:rPr lang="en-US" sz="2000" i="1" dirty="0" err="1"/>
              <a:t>Tafaul</a:t>
            </a:r>
            <a:r>
              <a:rPr lang="en-US" sz="2000" i="1" dirty="0"/>
              <a:t> </a:t>
            </a:r>
            <a:r>
              <a:rPr lang="en-US" sz="2000" i="1" dirty="0" err="1"/>
              <a:t>ma’al</a:t>
            </a:r>
            <a:r>
              <a:rPr lang="en-US" sz="2000" i="1" dirty="0"/>
              <a:t> ummah</a:t>
            </a:r>
            <a:r>
              <a:rPr lang="en-US" sz="2000" dirty="0"/>
              <a:t> (</a:t>
            </a:r>
            <a:r>
              <a:rPr lang="en-US" sz="2000" dirty="0" err="1"/>
              <a:t>berinteraksi</a:t>
            </a:r>
            <a:r>
              <a:rPr lang="en-US" sz="2000" dirty="0"/>
              <a:t> </a:t>
            </a:r>
            <a:r>
              <a:rPr lang="en-US" sz="2000" dirty="0" err="1"/>
              <a:t>dakwah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), </a:t>
            </a:r>
            <a:r>
              <a:rPr lang="en-US" sz="2000" i="1" dirty="0" err="1"/>
              <a:t>istilamul</a:t>
            </a:r>
            <a:r>
              <a:rPr lang="en-US" sz="2000" i="1" dirty="0"/>
              <a:t> </a:t>
            </a:r>
            <a:r>
              <a:rPr lang="en-US" sz="2000" i="1" dirty="0" err="1"/>
              <a:t>hukmi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penyerahan</a:t>
            </a:r>
            <a:r>
              <a:rPr lang="en-US" sz="2000" dirty="0"/>
              <a:t> </a:t>
            </a:r>
            <a:r>
              <a:rPr lang="en-US" sz="2000" dirty="0" err="1"/>
              <a:t>kekuasaan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)</a:t>
            </a:r>
            <a:endParaRPr lang="id-ID" sz="2000" dirty="0"/>
          </a:p>
        </p:txBody>
      </p:sp>
      <p:pic>
        <p:nvPicPr>
          <p:cNvPr id="6146" name="Picture 2" descr="http://static.republika.co.id/uploads/images/detailnews/syekh-taqiyuddin-an-nabhani-_120227195920-297.jpg"/>
          <p:cNvPicPr>
            <a:picLocks noChangeAspect="1" noChangeArrowheads="1"/>
          </p:cNvPicPr>
          <p:nvPr/>
        </p:nvPicPr>
        <p:blipFill rotWithShape="1">
          <a:blip r:embed="rId2"/>
          <a:srcRect l="6974" r="2058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d-ID" sz="4000" b="1" dirty="0"/>
              <a:t>Pengaruh</a:t>
            </a:r>
            <a:r>
              <a:rPr lang="en-US" sz="4000" b="1" dirty="0"/>
              <a:t> &amp; </a:t>
            </a:r>
            <a:r>
              <a:rPr lang="id-ID" sz="4000" b="1" dirty="0"/>
              <a:t>Eksistensi di Indonesia</a:t>
            </a:r>
          </a:p>
        </p:txBody>
      </p:sp>
      <p:pic>
        <p:nvPicPr>
          <p:cNvPr id="5122" name="Picture 2" descr="https://alqandaly.files.wordpress.com/2014/07/konferensi-khilafah-hizbut-tahrir-indonesia.jpg"/>
          <p:cNvPicPr>
            <a:picLocks noChangeAspect="1" noChangeArrowheads="1"/>
          </p:cNvPicPr>
          <p:nvPr/>
        </p:nvPicPr>
        <p:blipFill rotWithShape="1">
          <a:blip r:embed="rId2"/>
          <a:srcRect t="30421" b="2640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1800" dirty="0"/>
              <a:t>Masuk </a:t>
            </a:r>
            <a:r>
              <a:rPr lang="en-US" sz="1800" dirty="0" err="1"/>
              <a:t>ke</a:t>
            </a:r>
            <a:r>
              <a:rPr lang="en-US" sz="1800" dirty="0"/>
              <a:t> Indonesia pada </a:t>
            </a:r>
            <a:r>
              <a:rPr lang="en-US" sz="1800" dirty="0" err="1"/>
              <a:t>awal</a:t>
            </a:r>
            <a:r>
              <a:rPr lang="en-US" sz="1800" dirty="0"/>
              <a:t> 80-an </a:t>
            </a:r>
            <a:r>
              <a:rPr lang="en-US" sz="1800" dirty="0" err="1"/>
              <a:t>dibawa</a:t>
            </a:r>
            <a:r>
              <a:rPr lang="en-US" sz="1800" dirty="0"/>
              <a:t> oleh Abdurrahman Al-</a:t>
            </a:r>
            <a:r>
              <a:rPr lang="en-US" sz="1800" dirty="0" err="1"/>
              <a:t>Bahgdadi</a:t>
            </a:r>
            <a:r>
              <a:rPr lang="en-US" sz="1800" dirty="0"/>
              <a:t> yang </a:t>
            </a:r>
            <a:r>
              <a:rPr lang="en-US" sz="1800" dirty="0" err="1"/>
              <a:t>mengajar</a:t>
            </a:r>
            <a:r>
              <a:rPr lang="en-US" sz="1800" dirty="0"/>
              <a:t> di </a:t>
            </a:r>
            <a:r>
              <a:rPr lang="en-US" sz="1800" dirty="0" err="1"/>
              <a:t>Pesantren</a:t>
            </a:r>
            <a:r>
              <a:rPr lang="en-US" sz="1800" dirty="0"/>
              <a:t> Al-Ghazali Bogor. HT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tumbuh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Masjid Al-</a:t>
            </a:r>
            <a:r>
              <a:rPr lang="en-US" sz="1800" dirty="0" err="1"/>
              <a:t>Ghifari</a:t>
            </a:r>
            <a:r>
              <a:rPr lang="en-US" sz="1800" dirty="0"/>
              <a:t> </a:t>
            </a:r>
            <a:r>
              <a:rPr lang="en-US" sz="1800" dirty="0" err="1"/>
              <a:t>IPB</a:t>
            </a:r>
            <a:r>
              <a:rPr lang="en-US" sz="1800" dirty="0"/>
              <a:t> Bogor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menyebar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kampus-kampus</a:t>
            </a:r>
            <a:r>
              <a:rPr lang="en-US" sz="1800" dirty="0"/>
              <a:t> lain di Indonesia.</a:t>
            </a:r>
            <a:endParaRPr lang="id-ID" sz="1800" dirty="0"/>
          </a:p>
          <a:p>
            <a:pPr marL="0" lvl="0" indent="0" algn="ctr">
              <a:buNone/>
            </a:pPr>
            <a:r>
              <a:rPr lang="en-US" sz="1800" dirty="0" err="1"/>
              <a:t>Pasca</a:t>
            </a:r>
            <a:r>
              <a:rPr lang="en-US" sz="1800" dirty="0"/>
              <a:t> Reformasi 1998, </a:t>
            </a:r>
            <a:r>
              <a:rPr lang="en-US" sz="1800" dirty="0" err="1"/>
              <a:t>tepatnya</a:t>
            </a:r>
            <a:r>
              <a:rPr lang="en-US" sz="1800" dirty="0"/>
              <a:t> </a:t>
            </a:r>
            <a:r>
              <a:rPr lang="en-US" sz="1800" dirty="0" err="1"/>
              <a:t>sekitar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2000, HT </a:t>
            </a: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permukaan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Syabab</a:t>
            </a:r>
            <a:r>
              <a:rPr lang="en-US" sz="1800" dirty="0"/>
              <a:t> </a:t>
            </a:r>
            <a:r>
              <a:rPr lang="en-US" sz="1800" dirty="0" err="1"/>
              <a:t>Hizbut</a:t>
            </a:r>
            <a:r>
              <a:rPr lang="en-US" sz="1800" dirty="0"/>
              <a:t> Tahrir.</a:t>
            </a:r>
            <a:endParaRPr lang="id-ID" sz="1800" dirty="0"/>
          </a:p>
          <a:p>
            <a:pPr marL="0" lvl="0" indent="0" algn="ctr">
              <a:buNone/>
            </a:pP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lama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muncul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Hizbut</a:t>
            </a:r>
            <a:r>
              <a:rPr lang="en-US" sz="1800" dirty="0"/>
              <a:t> Tahrir Indonesia yang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mengadakan</a:t>
            </a:r>
            <a:r>
              <a:rPr lang="en-US" sz="1800" dirty="0"/>
              <a:t> </a:t>
            </a:r>
            <a:r>
              <a:rPr lang="en-US" sz="1800" dirty="0" err="1"/>
              <a:t>konferensi</a:t>
            </a:r>
            <a:r>
              <a:rPr lang="en-US" sz="1800" dirty="0"/>
              <a:t>, </a:t>
            </a:r>
            <a:r>
              <a:rPr lang="en-US" sz="1800" dirty="0" err="1"/>
              <a:t>diskusi</a:t>
            </a:r>
            <a:r>
              <a:rPr lang="en-US" sz="1800" dirty="0"/>
              <a:t> </a:t>
            </a:r>
            <a:r>
              <a:rPr lang="en-US" sz="1800" dirty="0" err="1"/>
              <a:t>publi</a:t>
            </a:r>
            <a:r>
              <a:rPr lang="id-ID" sz="1800" dirty="0"/>
              <a:t>k</a:t>
            </a:r>
            <a:r>
              <a:rPr lang="en-US" sz="1800" dirty="0"/>
              <a:t>, </a:t>
            </a:r>
            <a:r>
              <a:rPr lang="en-US" sz="1800" dirty="0" err="1"/>
              <a:t>kajian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, </a:t>
            </a:r>
            <a:r>
              <a:rPr lang="en-US" sz="1800" dirty="0" err="1"/>
              <a:t>demonstrasi</a:t>
            </a:r>
            <a:r>
              <a:rPr lang="en-US" sz="1800" dirty="0"/>
              <a:t>, </a:t>
            </a:r>
            <a:r>
              <a:rPr lang="en-US" sz="1800" dirty="0" err="1"/>
              <a:t>menerbitkan</a:t>
            </a:r>
            <a:r>
              <a:rPr lang="en-US" sz="1800" dirty="0"/>
              <a:t> </a:t>
            </a:r>
            <a:r>
              <a:rPr lang="en-US" sz="1800" dirty="0" err="1"/>
              <a:t>selebaran</a:t>
            </a:r>
            <a:r>
              <a:rPr lang="en-US" sz="1800" dirty="0"/>
              <a:t>, </a:t>
            </a:r>
            <a:r>
              <a:rPr lang="en-US" sz="1800" dirty="0" err="1"/>
              <a:t>dll</a:t>
            </a:r>
            <a:r>
              <a:rPr lang="en-US" sz="1800" dirty="0"/>
              <a:t>. </a:t>
            </a:r>
            <a:endParaRPr lang="id-ID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letin Kaffah HTI Masih Tersebar luas, Bagaimana Cara Menyikapinya? -  Islami[dot]co">
            <a:extLst>
              <a:ext uri="{FF2B5EF4-FFF2-40B4-BE49-F238E27FC236}">
                <a16:creationId xmlns:a16="http://schemas.microsoft.com/office/drawing/2014/main" id="{9E4EF09D-8FBA-E692-45D6-722130951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3432" r="37064" b="2973"/>
          <a:stretch/>
        </p:blipFill>
        <p:spPr bwMode="auto">
          <a:xfrm>
            <a:off x="6888088" y="470671"/>
            <a:ext cx="4176464" cy="59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ran, Suriah, dan Propaganda HTI Lagi – Liputan Islam">
            <a:extLst>
              <a:ext uri="{FF2B5EF4-FFF2-40B4-BE49-F238E27FC236}">
                <a16:creationId xmlns:a16="http://schemas.microsoft.com/office/drawing/2014/main" id="{2E790451-CCC7-3547-053B-9DE7F09E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703202"/>
            <a:ext cx="3528392" cy="54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. Muhammad Shiddiq Al Jawi">
            <a:extLst>
              <a:ext uri="{FF2B5EF4-FFF2-40B4-BE49-F238E27FC236}">
                <a16:creationId xmlns:a16="http://schemas.microsoft.com/office/drawing/2014/main" id="{F60A3180-CF13-18BB-29F6-91D57AE62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"/>
          <a:stretch/>
        </p:blipFill>
        <p:spPr bwMode="auto">
          <a:xfrm>
            <a:off x="99102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smail Yusanto - Wikipedia bahasa Indonesia, ensiklopedia bebas">
            <a:extLst>
              <a:ext uri="{FF2B5EF4-FFF2-40B4-BE49-F238E27FC236}">
                <a16:creationId xmlns:a16="http://schemas.microsoft.com/office/drawing/2014/main" id="{E650B66E-14AE-AB96-757A-8EE29268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503"/>
          <a:stretch/>
        </p:blipFill>
        <p:spPr bwMode="auto"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B6ABE-89C5-6693-99AE-562809B5E8A2}"/>
              </a:ext>
            </a:extLst>
          </p:cNvPr>
          <p:cNvSpPr txBox="1"/>
          <p:nvPr/>
        </p:nvSpPr>
        <p:spPr>
          <a:xfrm>
            <a:off x="7000728" y="47251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Ust</a:t>
            </a:r>
            <a:r>
              <a:rPr lang="en-US" sz="2800" b="1" dirty="0">
                <a:solidFill>
                  <a:schemeClr val="bg1"/>
                </a:solidFill>
              </a:rPr>
              <a:t>. Ismail </a:t>
            </a:r>
            <a:r>
              <a:rPr lang="en-US" sz="2800" b="1" dirty="0" err="1">
                <a:solidFill>
                  <a:schemeClr val="bg1"/>
                </a:solidFill>
              </a:rPr>
              <a:t>Yusanto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98216-DC9D-106E-A32B-164C084BDA48}"/>
              </a:ext>
            </a:extLst>
          </p:cNvPr>
          <p:cNvSpPr txBox="1"/>
          <p:nvPr/>
        </p:nvSpPr>
        <p:spPr>
          <a:xfrm>
            <a:off x="1734888" y="47251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KH. </a:t>
            </a:r>
            <a:r>
              <a:rPr lang="en-US" sz="2800" b="1" dirty="0" err="1">
                <a:solidFill>
                  <a:schemeClr val="bg1"/>
                </a:solidFill>
              </a:rPr>
              <a:t>Shidiq</a:t>
            </a:r>
            <a:r>
              <a:rPr lang="en-US" sz="2800" b="1" dirty="0">
                <a:solidFill>
                  <a:schemeClr val="bg1"/>
                </a:solidFill>
              </a:rPr>
              <a:t> Al-</a:t>
            </a:r>
            <a:r>
              <a:rPr lang="en-US" sz="2800" b="1" dirty="0" err="1">
                <a:solidFill>
                  <a:schemeClr val="bg1"/>
                </a:solidFill>
              </a:rPr>
              <a:t>Jawi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d-ID" sz="4000" b="1" dirty="0"/>
              <a:t>Al-Qa’idah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id-ID" sz="2400" dirty="0"/>
              <a:t>Tokoh: </a:t>
            </a:r>
            <a:r>
              <a:rPr lang="en-US" sz="2400" dirty="0" err="1"/>
              <a:t>Usamah</a:t>
            </a:r>
            <a:r>
              <a:rPr lang="en-US" sz="2400" dirty="0"/>
              <a:t> bin Ladin</a:t>
            </a:r>
            <a:r>
              <a:rPr lang="id-ID" sz="2400" dirty="0"/>
              <a:t> (1957 – 2011)</a:t>
            </a:r>
            <a:r>
              <a:rPr lang="en-US" sz="2400" dirty="0"/>
              <a:t>, Abu </a:t>
            </a:r>
            <a:r>
              <a:rPr lang="en-US" sz="2400" dirty="0" err="1"/>
              <a:t>Mush’ab</a:t>
            </a:r>
            <a:r>
              <a:rPr lang="en-US" sz="2400" dirty="0"/>
              <a:t> Az-Zarqawi</a:t>
            </a:r>
            <a:r>
              <a:rPr lang="id-ID" sz="2400" dirty="0"/>
              <a:t> (1966 – 2006)</a:t>
            </a:r>
            <a:r>
              <a:rPr lang="en-US" sz="2400" dirty="0"/>
              <a:t>, A</a:t>
            </a:r>
            <a:r>
              <a:rPr lang="id-ID" sz="2400" dirty="0"/>
              <a:t>y</a:t>
            </a:r>
            <a:r>
              <a:rPr lang="en-US" sz="2400" dirty="0"/>
              <a:t>man Zawahiri</a:t>
            </a:r>
            <a:r>
              <a:rPr lang="id-ID" sz="2400" dirty="0"/>
              <a:t> (1951 - </a:t>
            </a:r>
            <a:r>
              <a:rPr lang="en-US" sz="2400" dirty="0"/>
              <a:t>2022</a:t>
            </a:r>
            <a:r>
              <a:rPr lang="id-ID" sz="2400" dirty="0"/>
              <a:t>)</a:t>
            </a:r>
          </a:p>
          <a:p>
            <a:pPr lvl="0"/>
            <a:r>
              <a:rPr lang="id-ID" sz="2400" dirty="0"/>
              <a:t>Doktrin/Cita-Cita Perjuangan:</a:t>
            </a:r>
          </a:p>
          <a:p>
            <a:pPr lvl="1"/>
            <a:r>
              <a:rPr lang="id-ID" sz="2400" dirty="0"/>
              <a:t> </a:t>
            </a:r>
            <a:r>
              <a:rPr lang="en-US" sz="2400" dirty="0" err="1"/>
              <a:t>Tegaknya</a:t>
            </a:r>
            <a:r>
              <a:rPr lang="en-US" sz="2400" dirty="0"/>
              <a:t> syariah dan </a:t>
            </a:r>
            <a:r>
              <a:rPr lang="en-US" sz="2400" dirty="0" err="1"/>
              <a:t>daulah</a:t>
            </a:r>
            <a:r>
              <a:rPr lang="en-US" sz="2400" dirty="0"/>
              <a:t> Islam.</a:t>
            </a:r>
            <a:endParaRPr lang="id-ID" sz="2400" dirty="0"/>
          </a:p>
          <a:p>
            <a:pPr lvl="1"/>
            <a:r>
              <a:rPr lang="id-ID" sz="2400" dirty="0"/>
              <a:t>Membebaskan umat Islam dari penindasan asing.</a:t>
            </a:r>
          </a:p>
          <a:p>
            <a:r>
              <a:rPr lang="id-ID" sz="2400" dirty="0"/>
              <a:t>Metode Dakwah: </a:t>
            </a:r>
            <a:r>
              <a:rPr lang="en-US" sz="2400" dirty="0" err="1"/>
              <a:t>Dakwah</a:t>
            </a:r>
            <a:r>
              <a:rPr lang="en-US" sz="2400" dirty="0"/>
              <a:t> dan Jihad (</a:t>
            </a:r>
            <a:r>
              <a:rPr lang="en-US" sz="2400" dirty="0" err="1"/>
              <a:t>militer</a:t>
            </a:r>
            <a:r>
              <a:rPr lang="en-US" sz="2400" dirty="0"/>
              <a:t>).</a:t>
            </a:r>
            <a:endParaRPr lang="id-ID" sz="2400" dirty="0"/>
          </a:p>
        </p:txBody>
      </p:sp>
      <p:pic>
        <p:nvPicPr>
          <p:cNvPr id="2052" name="Picture 4" descr="http://www.metro.us/wp-content/uploads/2013/02/news_osama_bin_laden_2001_0503.jpg"/>
          <p:cNvPicPr>
            <a:picLocks noChangeAspect="1" noChangeArrowheads="1"/>
          </p:cNvPicPr>
          <p:nvPr/>
        </p:nvPicPr>
        <p:blipFill rotWithShape="1">
          <a:blip r:embed="rId2" cstate="print"/>
          <a:srcRect r="2" b="2136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2050" name="AutoShape 2" descr="http://www.metro.us/wp-content/uploads/2013/02/news_osama_bin_laden_2001_0503.jpg"/>
          <p:cNvSpPr>
            <a:spLocks noChangeAspect="1" noChangeArrowheads="1"/>
          </p:cNvSpPr>
          <p:nvPr/>
        </p:nvSpPr>
        <p:spPr bwMode="auto">
          <a:xfrm>
            <a:off x="1587500" y="-136525"/>
            <a:ext cx="3314700" cy="4362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tatik.tempo.co/?id=35065&amp;width=475"/>
          <p:cNvPicPr>
            <a:picLocks noChangeAspect="1" noChangeArrowheads="1"/>
          </p:cNvPicPr>
          <p:nvPr/>
        </p:nvPicPr>
        <p:blipFill rotWithShape="1">
          <a:blip r:embed="rId2"/>
          <a:srcRect l="13720" r="591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id-ID" sz="4000" b="1" dirty="0"/>
              <a:t>Pengaruh</a:t>
            </a:r>
            <a:r>
              <a:rPr lang="en-US" sz="4000" b="1" dirty="0"/>
              <a:t> &amp; </a:t>
            </a:r>
            <a:r>
              <a:rPr lang="id-ID" sz="4000" b="1" dirty="0"/>
              <a:t>Eksistensi di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2400" dirty="0"/>
              <a:t>Abu Bakar </a:t>
            </a:r>
            <a:r>
              <a:rPr lang="en-US" sz="2400" dirty="0" err="1"/>
              <a:t>Ba’asyir</a:t>
            </a:r>
            <a:r>
              <a:rPr lang="en-US" sz="2400" dirty="0"/>
              <a:t> </a:t>
            </a:r>
            <a:r>
              <a:rPr lang="en-US" sz="2400" dirty="0" err="1"/>
              <a:t>disebut-sebut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keterkaitan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tanzhim</a:t>
            </a:r>
            <a:r>
              <a:rPr lang="en-US" sz="2400" dirty="0"/>
              <a:t> Al-</a:t>
            </a:r>
            <a:r>
              <a:rPr lang="en-US" sz="2400" dirty="0" err="1"/>
              <a:t>Qa’idah</a:t>
            </a:r>
            <a:r>
              <a:rPr lang="en-US" sz="2400" dirty="0"/>
              <a:t>.</a:t>
            </a:r>
            <a:endParaRPr lang="id-ID" sz="2400" dirty="0"/>
          </a:p>
          <a:p>
            <a:pPr marL="0" lvl="0" indent="0" algn="ctr">
              <a:buNone/>
            </a:pPr>
            <a:r>
              <a:rPr lang="en-US" sz="2400" dirty="0"/>
              <a:t>Di Indonesia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kelompok-kelompok</a:t>
            </a:r>
            <a:r>
              <a:rPr lang="en-US" sz="2400" dirty="0"/>
              <a:t> Islam yang </a:t>
            </a:r>
            <a:r>
              <a:rPr lang="en-US" sz="2400" dirty="0" err="1"/>
              <a:t>menampakkan</a:t>
            </a:r>
            <a:r>
              <a:rPr lang="en-US" sz="2400" dirty="0"/>
              <a:t> </a:t>
            </a:r>
            <a:r>
              <a:rPr lang="en-US" sz="2400" dirty="0" err="1"/>
              <a:t>simpatinya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Al-</a:t>
            </a:r>
            <a:r>
              <a:rPr lang="en-US" sz="2400" dirty="0" err="1"/>
              <a:t>Qa’idah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: </a:t>
            </a:r>
            <a:r>
              <a:rPr lang="en-US" sz="2400" dirty="0" err="1"/>
              <a:t>Jama’ah</a:t>
            </a:r>
            <a:r>
              <a:rPr lang="en-US" sz="2400" dirty="0"/>
              <a:t> </a:t>
            </a:r>
            <a:r>
              <a:rPr lang="en-US" sz="2400" dirty="0" err="1"/>
              <a:t>Ansharut</a:t>
            </a:r>
            <a:r>
              <a:rPr lang="en-US" sz="2400" dirty="0"/>
              <a:t> Tauhid, </a:t>
            </a:r>
            <a:r>
              <a:rPr lang="en-US" sz="2400" dirty="0" err="1"/>
              <a:t>Majelis</a:t>
            </a:r>
            <a:r>
              <a:rPr lang="en-US" sz="2400" dirty="0"/>
              <a:t> Mujahidin Indonesia. 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9" name="Rectangle 286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http://assets.rappler.com/612F469A6EA84F6BAE882D2B94A4B421/img/6FE9383BC1794B4AA5E5598D635C55F3/caliph-ibrahim-islamic-state_6FE9383BC1794B4AA5E5598D635C55F3.jpg"/>
          <p:cNvPicPr>
            <a:picLocks noChangeAspect="1" noChangeArrowheads="1"/>
          </p:cNvPicPr>
          <p:nvPr/>
        </p:nvPicPr>
        <p:blipFill rotWithShape="1">
          <a:blip r:embed="rId2"/>
          <a:srcRect l="3971" r="1671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692696"/>
            <a:ext cx="3822189" cy="548426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kemunculan</a:t>
            </a:r>
            <a:r>
              <a:rPr lang="en-US" sz="2400" dirty="0"/>
              <a:t> ISIS </a:t>
            </a:r>
            <a:r>
              <a:rPr lang="en-US" sz="2400" dirty="0" err="1"/>
              <a:t>atau</a:t>
            </a:r>
            <a:r>
              <a:rPr lang="en-US" sz="2400" dirty="0"/>
              <a:t> IS</a:t>
            </a:r>
            <a:r>
              <a:rPr lang="id-ID" sz="2400" dirty="0"/>
              <a:t> (Islamic State)</a:t>
            </a:r>
            <a:r>
              <a:rPr lang="en-US" sz="2400" dirty="0"/>
              <a:t> yang </a:t>
            </a:r>
            <a:r>
              <a:rPr lang="en-US" sz="2400" dirty="0" err="1"/>
              <a:t>dipimpin</a:t>
            </a:r>
            <a:r>
              <a:rPr lang="en-US" sz="2400" dirty="0"/>
              <a:t> Abu Bakar Al-Baghdadi, </a:t>
            </a:r>
            <a:r>
              <a:rPr lang="en-US" sz="2400" dirty="0" err="1"/>
              <a:t>nampaknya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ikhtilaf</a:t>
            </a:r>
            <a:r>
              <a:rPr lang="id-ID" sz="2400" dirty="0"/>
              <a:t> atau bahkan perpecahan</a:t>
            </a:r>
            <a:r>
              <a:rPr lang="en-US" sz="2400" dirty="0"/>
              <a:t> di </a:t>
            </a:r>
            <a:r>
              <a:rPr lang="en-US" sz="2400" dirty="0" err="1"/>
              <a:t>kalangan</a:t>
            </a:r>
            <a:r>
              <a:rPr lang="en-US" sz="2400" dirty="0"/>
              <a:t> ‘</a:t>
            </a:r>
            <a:r>
              <a:rPr lang="en-US" sz="2400" dirty="0" err="1"/>
              <a:t>salafy</a:t>
            </a:r>
            <a:r>
              <a:rPr lang="en-US" sz="2400" dirty="0"/>
              <a:t> jihadi’ </a:t>
            </a:r>
            <a:r>
              <a:rPr lang="en-US" sz="2400" dirty="0" err="1"/>
              <a:t>ini</a:t>
            </a:r>
            <a:r>
              <a:rPr lang="en-US" sz="2400" dirty="0"/>
              <a:t>. Sebagian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Al-</a:t>
            </a:r>
            <a:r>
              <a:rPr lang="en-US" sz="2400" dirty="0" err="1"/>
              <a:t>Qa’idah</a:t>
            </a:r>
            <a:r>
              <a:rPr lang="en-US" sz="2400" dirty="0"/>
              <a:t>,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ISIS.</a:t>
            </a:r>
            <a:endParaRPr lang="id-ID" sz="2400" dirty="0"/>
          </a:p>
          <a:p>
            <a:pPr lvl="0">
              <a:lnSpc>
                <a:spcPct val="90000"/>
              </a:lnSpc>
            </a:pPr>
            <a:r>
              <a:rPr lang="en-US" sz="2400" dirty="0"/>
              <a:t>Para </a:t>
            </a:r>
            <a:r>
              <a:rPr lang="en-US" sz="2400" dirty="0" err="1"/>
              <a:t>pendukung</a:t>
            </a:r>
            <a:r>
              <a:rPr lang="en-US" sz="2400" dirty="0"/>
              <a:t> Al-</a:t>
            </a:r>
            <a:r>
              <a:rPr lang="en-US" sz="2400" dirty="0" err="1"/>
              <a:t>Qa’idah</a:t>
            </a:r>
            <a:r>
              <a:rPr lang="en-US" sz="2400" dirty="0"/>
              <a:t> / </a:t>
            </a:r>
            <a:r>
              <a:rPr lang="en-US" sz="2400" dirty="0" err="1"/>
              <a:t>Salafy</a:t>
            </a:r>
            <a:r>
              <a:rPr lang="en-US" sz="2400" dirty="0"/>
              <a:t> Jihadi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menebar</a:t>
            </a:r>
            <a:r>
              <a:rPr lang="en-US" sz="2400" dirty="0"/>
              <a:t> </a:t>
            </a:r>
            <a:r>
              <a:rPr lang="en-US" sz="2400" dirty="0" err="1"/>
              <a:t>pemikirannya</a:t>
            </a:r>
            <a:r>
              <a:rPr lang="en-US" sz="2400" dirty="0"/>
              <a:t> </a:t>
            </a:r>
            <a:r>
              <a:rPr lang="en-US" sz="2400" dirty="0" err="1"/>
              <a:t>melaui</a:t>
            </a:r>
            <a:r>
              <a:rPr lang="en-US" sz="2400" dirty="0"/>
              <a:t> media-media </a:t>
            </a:r>
            <a:r>
              <a:rPr lang="en-US" sz="2400" dirty="0" err="1"/>
              <a:t>buku-buku</a:t>
            </a:r>
            <a:r>
              <a:rPr lang="en-US" sz="2400" dirty="0"/>
              <a:t> dan internet.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8584C-DB49-F3C6-DFAF-ED7C1D6E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Dakwah Non Formal di Indonesia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EB7F-EDD0-C80C-ADC8-97A15E19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Seiring dengan tidak akomodatifnya pemerintah Indonesia terhadap aspirasi umat Islam, tumbuhlah organisasi gerakan dakwah yang terpengaruh atau berasal dari luar negeri.</a:t>
            </a:r>
          </a:p>
          <a:p>
            <a:r>
              <a:rPr lang="en-US" sz="2000"/>
              <a:t>Metode pembinaan ala Ikhwanul Muslimin, Jamaah Tabligh, dan Hizbut Tahrir banyak diminati oleh kalangan muda terdidik.  </a:t>
            </a:r>
          </a:p>
        </p:txBody>
      </p:sp>
      <p:pic>
        <p:nvPicPr>
          <p:cNvPr id="10242" name="Picture 2" descr="Lewat Halaqah, Jadi Solusi! - dakwatuna.com">
            <a:extLst>
              <a:ext uri="{FF2B5EF4-FFF2-40B4-BE49-F238E27FC236}">
                <a16:creationId xmlns:a16="http://schemas.microsoft.com/office/drawing/2014/main" id="{E898973C-96F8-401A-4727-6389A0344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2709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864312"/>
          </a:xfrm>
        </p:spPr>
        <p:txBody>
          <a:bodyPr anchor="b">
            <a:normAutofit/>
          </a:bodyPr>
          <a:lstStyle/>
          <a:p>
            <a:r>
              <a:rPr lang="id-ID" sz="4000" b="1" dirty="0"/>
              <a:t>Al-Ikhwan Al-Muslimun</a:t>
            </a:r>
          </a:p>
        </p:txBody>
      </p:sp>
      <p:pic>
        <p:nvPicPr>
          <p:cNvPr id="8194" name="Picture 2" descr="http://3.bp.blogspot.com/-p9fVO-sAKAY/UTPkuj0GFHI/AAAAAAAABUI/ZXiMJzzGqEc/s1600/Imam+Hasan+AlBanna.jpg"/>
          <p:cNvPicPr>
            <a:picLocks noChangeAspect="1" noChangeArrowheads="1"/>
          </p:cNvPicPr>
          <p:nvPr/>
        </p:nvPicPr>
        <p:blipFill rotWithShape="1">
          <a:blip r:embed="rId2"/>
          <a:srcRect l="17643" r="767" b="-1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734" y="1961242"/>
            <a:ext cx="6798539" cy="415380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Tokoh: </a:t>
            </a:r>
            <a:r>
              <a:rPr lang="en-US" sz="2400" dirty="0"/>
              <a:t>Hasan Al-Banna (1906 – 1949</a:t>
            </a:r>
            <a:r>
              <a:rPr lang="id-ID" sz="2400" dirty="0"/>
              <a:t> M</a:t>
            </a:r>
            <a:r>
              <a:rPr lang="en-US" sz="2400" dirty="0"/>
              <a:t>)</a:t>
            </a:r>
            <a:endParaRPr lang="id-ID" sz="2400" dirty="0"/>
          </a:p>
          <a:p>
            <a:pPr lvl="0">
              <a:lnSpc>
                <a:spcPct val="90000"/>
              </a:lnSpc>
            </a:pPr>
            <a:r>
              <a:rPr lang="id-ID" sz="2400" dirty="0"/>
              <a:t>Doktrin/Cita-Cita Perjuangan: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Menyeru</a:t>
            </a:r>
            <a:r>
              <a:rPr lang="en-US" sz="2400" dirty="0"/>
              <a:t> </a:t>
            </a:r>
            <a:r>
              <a:rPr lang="en-US" sz="2400" dirty="0" err="1"/>
              <a:t>umat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i="1" dirty="0" err="1"/>
              <a:t>syumuliyatul</a:t>
            </a:r>
            <a:r>
              <a:rPr lang="en-US" sz="2400" i="1" dirty="0"/>
              <a:t> Islam </a:t>
            </a:r>
            <a:r>
              <a:rPr lang="en-US" sz="2400" dirty="0"/>
              <a:t>(</a:t>
            </a:r>
            <a:r>
              <a:rPr lang="en-US" sz="2400" dirty="0" err="1"/>
              <a:t>dakwah</a:t>
            </a:r>
            <a:r>
              <a:rPr lang="en-US" sz="2400" dirty="0"/>
              <a:t> </a:t>
            </a:r>
            <a:r>
              <a:rPr lang="en-US" sz="2400" i="1" dirty="0" err="1"/>
              <a:t>salafiyah</a:t>
            </a:r>
            <a:r>
              <a:rPr lang="en-US" sz="2400" i="1" dirty="0"/>
              <a:t>, </a:t>
            </a:r>
            <a:r>
              <a:rPr lang="en-US" sz="2400" i="1" dirty="0" err="1"/>
              <a:t>thariqah</a:t>
            </a:r>
            <a:r>
              <a:rPr lang="en-US" sz="2400" i="1" dirty="0"/>
              <a:t> </a:t>
            </a:r>
            <a:r>
              <a:rPr lang="en-US" sz="2400" i="1" dirty="0" err="1"/>
              <a:t>suniyah</a:t>
            </a:r>
            <a:r>
              <a:rPr lang="en-US" sz="2400" i="1" dirty="0"/>
              <a:t>, </a:t>
            </a:r>
            <a:r>
              <a:rPr lang="en-US" sz="2400" i="1" dirty="0" err="1"/>
              <a:t>haqiqah</a:t>
            </a:r>
            <a:r>
              <a:rPr lang="en-US" sz="2400" i="1" dirty="0"/>
              <a:t> </a:t>
            </a:r>
            <a:r>
              <a:rPr lang="en-US" sz="2400" i="1" dirty="0" err="1"/>
              <a:t>shufiyah</a:t>
            </a:r>
            <a:r>
              <a:rPr lang="en-US" sz="2400" i="1" dirty="0"/>
              <a:t>, </a:t>
            </a:r>
            <a:r>
              <a:rPr lang="en-US" sz="2400" i="1" dirty="0" err="1"/>
              <a:t>haiah</a:t>
            </a:r>
            <a:r>
              <a:rPr lang="en-US" sz="2400" i="1" dirty="0"/>
              <a:t> </a:t>
            </a:r>
            <a:r>
              <a:rPr lang="en-US" sz="2400" i="1" dirty="0" err="1"/>
              <a:t>siyasiyah</a:t>
            </a:r>
            <a:r>
              <a:rPr lang="en-US" sz="2400" i="1" dirty="0"/>
              <a:t>, </a:t>
            </a:r>
            <a:r>
              <a:rPr lang="en-US" sz="2400" i="1" dirty="0" err="1"/>
              <a:t>jama’ah</a:t>
            </a:r>
            <a:r>
              <a:rPr lang="en-US" sz="2400" i="1" dirty="0"/>
              <a:t> </a:t>
            </a:r>
            <a:r>
              <a:rPr lang="en-US" sz="2400" i="1" dirty="0" err="1"/>
              <a:t>riyadhiyah</a:t>
            </a:r>
            <a:r>
              <a:rPr lang="en-US" sz="2400" i="1" dirty="0"/>
              <a:t>, </a:t>
            </a:r>
            <a:r>
              <a:rPr lang="en-US" sz="2400" i="1" dirty="0" err="1"/>
              <a:t>rabithah</a:t>
            </a:r>
            <a:r>
              <a:rPr lang="en-US" sz="2400" i="1" dirty="0"/>
              <a:t> </a:t>
            </a:r>
            <a:r>
              <a:rPr lang="en-US" sz="2400" i="1" dirty="0" err="1"/>
              <a:t>ilmiyah</a:t>
            </a:r>
            <a:r>
              <a:rPr lang="en-US" sz="2400" i="1" dirty="0"/>
              <a:t> </a:t>
            </a:r>
            <a:r>
              <a:rPr lang="en-US" sz="2400" i="1" dirty="0" err="1"/>
              <a:t>tsaqafiyah</a:t>
            </a:r>
            <a:r>
              <a:rPr lang="en-US" sz="2400" i="1" dirty="0"/>
              <a:t>, </a:t>
            </a:r>
            <a:r>
              <a:rPr lang="en-US" sz="2400" i="1" dirty="0" err="1"/>
              <a:t>syirkah</a:t>
            </a:r>
            <a:r>
              <a:rPr lang="en-US" sz="2400" i="1" dirty="0"/>
              <a:t> </a:t>
            </a:r>
            <a:r>
              <a:rPr lang="en-US" sz="2400" i="1" dirty="0" err="1"/>
              <a:t>iqtishadiyah</a:t>
            </a:r>
            <a:r>
              <a:rPr lang="en-US" sz="2400" i="1" dirty="0"/>
              <a:t>, </a:t>
            </a:r>
            <a:r>
              <a:rPr lang="en-US" sz="2400" i="1" dirty="0" err="1"/>
              <a:t>fikrah</a:t>
            </a:r>
            <a:r>
              <a:rPr lang="en-US" sz="2400" i="1" dirty="0"/>
              <a:t> </a:t>
            </a:r>
            <a:r>
              <a:rPr lang="en-US" sz="2400" i="1" dirty="0" err="1"/>
              <a:t>ijtima’iyah</a:t>
            </a:r>
            <a:r>
              <a:rPr lang="en-US" sz="2400" dirty="0"/>
              <a:t>)</a:t>
            </a:r>
            <a:endParaRPr lang="id-ID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Ustadziyatul</a:t>
            </a:r>
            <a:r>
              <a:rPr lang="en-US" sz="2400" dirty="0"/>
              <a:t> Alam</a:t>
            </a:r>
            <a:endParaRPr lang="id-ID" sz="2400" dirty="0"/>
          </a:p>
          <a:p>
            <a:pPr>
              <a:lnSpc>
                <a:spcPct val="90000"/>
              </a:lnSpc>
            </a:pPr>
            <a:r>
              <a:rPr lang="id-ID" sz="2400" dirty="0"/>
              <a:t>Metode Dakwah: </a:t>
            </a:r>
            <a:r>
              <a:rPr lang="en-US" sz="2400" dirty="0" err="1"/>
              <a:t>Taklim</a:t>
            </a:r>
            <a:r>
              <a:rPr lang="en-US" sz="2400" dirty="0"/>
              <a:t> dan </a:t>
            </a:r>
            <a:r>
              <a:rPr lang="en-US" sz="2400" dirty="0" err="1"/>
              <a:t>Irsyad</a:t>
            </a:r>
            <a:r>
              <a:rPr lang="en-US" sz="2400" dirty="0"/>
              <a:t>, </a:t>
            </a:r>
            <a:r>
              <a:rPr lang="id-ID" sz="2400" dirty="0"/>
              <a:t>T</a:t>
            </a:r>
            <a:r>
              <a:rPr lang="en-US" sz="2400" dirty="0" err="1"/>
              <a:t>ajnid</a:t>
            </a:r>
            <a:r>
              <a:rPr lang="en-US" sz="2400" dirty="0"/>
              <a:t> (</a:t>
            </a:r>
            <a:r>
              <a:rPr lang="en-US" sz="2400" dirty="0" err="1"/>
              <a:t>pengkaderan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id-ID" sz="2400" dirty="0"/>
              <a:t>Gerak dakwahnya tergambar dari konsep </a:t>
            </a:r>
            <a:r>
              <a:rPr lang="id-ID" sz="2400" i="1" dirty="0"/>
              <a:t>Maratibul Amal</a:t>
            </a:r>
            <a:r>
              <a:rPr lang="id-ID" sz="2400" dirty="0"/>
              <a:t> mereka.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d-ID" sz="3800" b="1"/>
              <a:t>Pengaruh/Eksistensi di Indonesia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err="1"/>
              <a:t>Masyumi</a:t>
            </a:r>
            <a:r>
              <a:rPr lang="en-US" sz="2200" dirty="0"/>
              <a:t> </a:t>
            </a:r>
            <a:r>
              <a:rPr lang="en-US" sz="2200" dirty="0" err="1"/>
              <a:t>disebut-sebut</a:t>
            </a:r>
            <a:r>
              <a:rPr lang="en-US" sz="2200" dirty="0"/>
              <a:t> </a:t>
            </a:r>
            <a:r>
              <a:rPr lang="en-US" sz="2200" dirty="0" err="1"/>
              <a:t>terpengaruh</a:t>
            </a:r>
            <a:r>
              <a:rPr lang="en-US" sz="2200" dirty="0"/>
              <a:t> oleh ide-ide </a:t>
            </a:r>
            <a:r>
              <a:rPr lang="en-US" sz="2200" i="1" dirty="0"/>
              <a:t>Al-Ikhwan Al-</a:t>
            </a:r>
            <a:r>
              <a:rPr lang="en-US" sz="2200" i="1" dirty="0" err="1"/>
              <a:t>Muslimun</a:t>
            </a:r>
            <a:r>
              <a:rPr lang="en-US" sz="2200" i="1" dirty="0"/>
              <a:t>.</a:t>
            </a:r>
          </a:p>
          <a:p>
            <a:pPr marL="0" indent="0" algn="ctr">
              <a:buNone/>
            </a:pPr>
            <a:r>
              <a:rPr lang="en-US" sz="2200" dirty="0"/>
              <a:t>Paling </a:t>
            </a:r>
            <a:r>
              <a:rPr lang="en-US" sz="2200" dirty="0" err="1"/>
              <a:t>tidak</a:t>
            </a:r>
            <a:r>
              <a:rPr lang="en-US" sz="2200" dirty="0"/>
              <a:t>, </a:t>
            </a:r>
            <a:r>
              <a:rPr lang="en-US" sz="2200" dirty="0" err="1"/>
              <a:t>ini</a:t>
            </a:r>
            <a:r>
              <a:rPr lang="en-US" sz="2200" dirty="0"/>
              <a:t> yang </a:t>
            </a:r>
            <a:r>
              <a:rPr lang="en-US" sz="2200" dirty="0" err="1"/>
              <a:t>disebutkan</a:t>
            </a:r>
            <a:r>
              <a:rPr lang="en-US" sz="2200" dirty="0"/>
              <a:t> oleh </a:t>
            </a:r>
            <a:r>
              <a:rPr lang="de-DE" sz="2200" dirty="0"/>
              <a:t>Husain bin Muhammad bin Ali Jabir dalam bukunya </a:t>
            </a:r>
            <a:r>
              <a:rPr lang="de-DE" sz="2200" i="1" dirty="0"/>
              <a:t>At-Thariq ila Jama‘atil Muslimin.</a:t>
            </a:r>
            <a:endParaRPr lang="id-ID" sz="2200" dirty="0"/>
          </a:p>
          <a:p>
            <a:pPr>
              <a:buNone/>
            </a:pPr>
            <a:endParaRPr lang="id-ID" sz="2200" dirty="0"/>
          </a:p>
        </p:txBody>
      </p:sp>
      <p:pic>
        <p:nvPicPr>
          <p:cNvPr id="7170" name="Picture 2" descr="https://bulanbintang.files.wordpress.com/2008/11/pahlawan-nasional-datuk-sinaro-panjang-dr-muhammad-natsir.jpg"/>
          <p:cNvPicPr>
            <a:picLocks noChangeAspect="1" noChangeArrowheads="1"/>
          </p:cNvPicPr>
          <p:nvPr/>
        </p:nvPicPr>
        <p:blipFill rotWithShape="1">
          <a:blip r:embed="rId2"/>
          <a:srcRect l="8089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689EE52-C088-B056-91D1-BE6CB8640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9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620688"/>
            <a:ext cx="6048672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solidFill>
                  <a:srgbClr val="FFFFFF"/>
                </a:solidFill>
              </a:rPr>
              <a:t>Persentuhan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antara</a:t>
            </a:r>
            <a:r>
              <a:rPr lang="en-US" sz="2000" dirty="0">
                <a:solidFill>
                  <a:srgbClr val="FFFFFF"/>
                </a:solidFill>
              </a:rPr>
              <a:t> Al-Ikhwan Al-</a:t>
            </a:r>
            <a:r>
              <a:rPr lang="en-US" sz="2000" dirty="0" err="1">
                <a:solidFill>
                  <a:srgbClr val="FFFFFF"/>
                </a:solidFill>
              </a:rPr>
              <a:t>Muslimun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id-ID" sz="2000" dirty="0">
                <a:solidFill>
                  <a:srgbClr val="FFFFFF"/>
                </a:solidFill>
              </a:rPr>
              <a:t>dengan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tokoh-tokoh</a:t>
            </a:r>
            <a:r>
              <a:rPr lang="en-US" sz="2000" dirty="0">
                <a:solidFill>
                  <a:srgbClr val="FFFFFF"/>
                </a:solidFill>
              </a:rPr>
              <a:t> Islam Indonesia </a:t>
            </a:r>
            <a:r>
              <a:rPr lang="en-US" sz="2000" dirty="0" err="1">
                <a:solidFill>
                  <a:srgbClr val="FFFFFF"/>
                </a:solidFill>
              </a:rPr>
              <a:t>dimulai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sejak</a:t>
            </a:r>
            <a:r>
              <a:rPr lang="en-US" sz="2000" dirty="0">
                <a:solidFill>
                  <a:srgbClr val="FFFFFF"/>
                </a:solidFill>
              </a:rPr>
              <a:t> masa </a:t>
            </a:r>
            <a:r>
              <a:rPr lang="en-US" sz="2000" dirty="0" err="1">
                <a:solidFill>
                  <a:srgbClr val="FFFFFF"/>
                </a:solidFill>
              </a:rPr>
              <a:t>awal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kemerdekaan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dimana</a:t>
            </a:r>
            <a:r>
              <a:rPr lang="en-US" sz="2000" dirty="0">
                <a:solidFill>
                  <a:srgbClr val="FFFFFF"/>
                </a:solidFill>
              </a:rPr>
              <a:t> Al-Ikhwan Al-</a:t>
            </a:r>
            <a:r>
              <a:rPr lang="en-US" sz="2000" dirty="0" err="1">
                <a:solidFill>
                  <a:srgbClr val="FFFFFF"/>
                </a:solidFill>
              </a:rPr>
              <a:t>Muslimun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disebut-sebut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sebagai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penyokong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utama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kemerdekaan</a:t>
            </a:r>
            <a:r>
              <a:rPr lang="en-US" sz="2000" dirty="0">
                <a:solidFill>
                  <a:srgbClr val="FFFFFF"/>
                </a:solidFill>
              </a:rPr>
              <a:t> Indonesia </a:t>
            </a:r>
            <a:r>
              <a:rPr lang="en-US" sz="2000" dirty="0" err="1">
                <a:solidFill>
                  <a:srgbClr val="FFFFFF"/>
                </a:solidFill>
              </a:rPr>
              <a:t>sehingga</a:t>
            </a:r>
            <a:r>
              <a:rPr lang="en-US" sz="2000" dirty="0">
                <a:solidFill>
                  <a:srgbClr val="FFFFFF"/>
                </a:solidFill>
              </a:rPr>
              <a:t> Negara-negara di Timur Tengah </a:t>
            </a:r>
            <a:r>
              <a:rPr lang="en-US" sz="2000" dirty="0" err="1">
                <a:solidFill>
                  <a:srgbClr val="FFFFFF"/>
                </a:solidFill>
              </a:rPr>
              <a:t>mengakui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kemerdekaan</a:t>
            </a:r>
            <a:r>
              <a:rPr lang="en-US" sz="2000" dirty="0">
                <a:solidFill>
                  <a:srgbClr val="FFFFFF"/>
                </a:solidFill>
              </a:rPr>
              <a:t> Indonesia.</a:t>
            </a:r>
            <a:endParaRPr lang="id-ID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41E95A88-DB05-3C89-AB16-8EF42118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" r="-2" b="33034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EBB17A8D-9B05-F73E-604D-3FF58B8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49000">
                <a:srgbClr val="000000">
                  <a:alpha val="12000"/>
                </a:srgbClr>
              </a:gs>
              <a:gs pos="100000">
                <a:srgbClr val="00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AE3EB4C-D02A-37E5-D22F-68DCCE9C615A}"/>
              </a:ext>
            </a:extLst>
          </p:cNvPr>
          <p:cNvSpPr txBox="1"/>
          <p:nvPr/>
        </p:nvSpPr>
        <p:spPr>
          <a:xfrm>
            <a:off x="218847" y="2252874"/>
            <a:ext cx="328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Hasan Al-Banna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8746-0E91-9932-345A-8C8F8CFA7985}"/>
              </a:ext>
            </a:extLst>
          </p:cNvPr>
          <p:cNvSpPr txBox="1"/>
          <p:nvPr/>
        </p:nvSpPr>
        <p:spPr>
          <a:xfrm>
            <a:off x="3529641" y="2252874"/>
            <a:ext cx="31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H. Agus Salim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CE114-B07F-3156-B7B2-579DE0FEB363}"/>
              </a:ext>
            </a:extLst>
          </p:cNvPr>
          <p:cNvSpPr txBox="1"/>
          <p:nvPr/>
        </p:nvSpPr>
        <p:spPr>
          <a:xfrm>
            <a:off x="8184232" y="149452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HM. </a:t>
            </a:r>
            <a:r>
              <a:rPr lang="en-US" sz="2800" b="1" dirty="0" err="1">
                <a:solidFill>
                  <a:schemeClr val="bg1"/>
                </a:solidFill>
              </a:rPr>
              <a:t>Rasyidi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ohammad Natsir - Wikipedia bahasa Indonesia, ensiklopedia bebas">
            <a:extLst>
              <a:ext uri="{FF2B5EF4-FFF2-40B4-BE49-F238E27FC236}">
                <a16:creationId xmlns:a16="http://schemas.microsoft.com/office/drawing/2014/main" id="{20871A61-B31F-207A-5166-559EE53B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759" y="1840830"/>
            <a:ext cx="1445047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478872-91BC-16E6-B491-7EAC017B7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91" y="1840830"/>
            <a:ext cx="1596273" cy="2240384"/>
          </a:xfrm>
          <a:prstGeom prst="rect">
            <a:avLst/>
          </a:prstGeom>
        </p:spPr>
      </p:pic>
      <p:pic>
        <p:nvPicPr>
          <p:cNvPr id="4102" name="Picture 6" descr="Ustaz Hilmi Aminuddin Dimakamkan Malam Ini di Bandung | kumparan.com">
            <a:extLst>
              <a:ext uri="{FF2B5EF4-FFF2-40B4-BE49-F238E27FC236}">
                <a16:creationId xmlns:a16="http://schemas.microsoft.com/office/drawing/2014/main" id="{688F46AA-3703-E715-09EA-05733F39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51" y="1844824"/>
            <a:ext cx="1685888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www.citydirectory.co.id/asset/uploads/icon/logo-dewan-dakwah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334323" y="1884391"/>
            <a:ext cx="2251332" cy="1847246"/>
          </a:xfrm>
          <a:prstGeom prst="rect">
            <a:avLst/>
          </a:prstGeom>
          <a:noFill/>
        </p:spPr>
      </p:pic>
      <p:pic>
        <p:nvPicPr>
          <p:cNvPr id="4098" name="Picture 2" descr="7 November 1945 : Partai Majelis Syuro Muslimin Indonesia (Masyumi) Berdiri  | Koran Makassar">
            <a:extLst>
              <a:ext uri="{FF2B5EF4-FFF2-40B4-BE49-F238E27FC236}">
                <a16:creationId xmlns:a16="http://schemas.microsoft.com/office/drawing/2014/main" id="{DE8EAE3A-FB0A-0D27-4376-5FD8111F3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23540"/>
          <a:stretch/>
        </p:blipFill>
        <p:spPr bwMode="auto">
          <a:xfrm>
            <a:off x="9833426" y="1840830"/>
            <a:ext cx="2107753" cy="22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7" y="4618315"/>
            <a:ext cx="10515595" cy="149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Gerakan </a:t>
            </a:r>
            <a:r>
              <a:rPr lang="en-US" sz="2800" dirty="0" err="1"/>
              <a:t>dakwah</a:t>
            </a:r>
            <a:r>
              <a:rPr lang="en-US" sz="2800" dirty="0"/>
              <a:t> di Indonesia yang </a:t>
            </a:r>
            <a:r>
              <a:rPr lang="en-US" sz="2800" dirty="0" err="1"/>
              <a:t>disebut-sebut</a:t>
            </a:r>
            <a:r>
              <a:rPr lang="en-US" sz="2800" dirty="0"/>
              <a:t> </a:t>
            </a:r>
            <a:r>
              <a:rPr lang="en-US" sz="2800" dirty="0" err="1"/>
              <a:t>terpengaruh</a:t>
            </a:r>
            <a:r>
              <a:rPr lang="en-US" sz="2800" dirty="0"/>
              <a:t> oleh ide-ide Al-Ikhwan Al-</a:t>
            </a:r>
            <a:r>
              <a:rPr lang="en-US" sz="2800" dirty="0" err="1"/>
              <a:t>Muslimun</a:t>
            </a:r>
            <a:r>
              <a:rPr lang="en-US" sz="2800" dirty="0"/>
              <a:t>: Dewan </a:t>
            </a:r>
            <a:r>
              <a:rPr lang="en-US" sz="2800" dirty="0" err="1"/>
              <a:t>Dakwah</a:t>
            </a:r>
            <a:r>
              <a:rPr lang="en-US" sz="2800" dirty="0"/>
              <a:t> Islam Indonesia (</a:t>
            </a:r>
            <a:r>
              <a:rPr lang="en-US" sz="2800" dirty="0" err="1"/>
              <a:t>DDII</a:t>
            </a:r>
            <a:r>
              <a:rPr lang="en-US" sz="2800" dirty="0"/>
              <a:t>), Gerakan </a:t>
            </a:r>
            <a:r>
              <a:rPr lang="en-US" sz="2800" dirty="0" err="1"/>
              <a:t>Tarbiyah</a:t>
            </a:r>
            <a:r>
              <a:rPr lang="id-ID" sz="2800" dirty="0"/>
              <a:t> (PKS)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.</a:t>
            </a:r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052C2-917B-9A6A-30DD-9013AF7A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Wallahu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A’lam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l"/>
            <a:r>
              <a:rPr lang="id-ID" sz="5400" b="1" dirty="0"/>
              <a:t>Syiah</a:t>
            </a:r>
          </a:p>
        </p:txBody>
      </p:sp>
      <p:pic>
        <p:nvPicPr>
          <p:cNvPr id="4098" name="Picture 2" descr="http://statik.tempo.co/data/2011/12/30/id_100849/100849_620.jpg"/>
          <p:cNvPicPr>
            <a:picLocks noChangeAspect="1" noChangeArrowheads="1"/>
          </p:cNvPicPr>
          <p:nvPr/>
        </p:nvPicPr>
        <p:blipFill rotWithShape="1">
          <a:blip r:embed="rId2"/>
          <a:srcRect l="33395" r="2789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000" dirty="0"/>
              <a:t>Tokoh: </a:t>
            </a:r>
            <a:r>
              <a:rPr lang="en-US" sz="2000" dirty="0"/>
              <a:t>Ismail bin </a:t>
            </a:r>
            <a:r>
              <a:rPr lang="en-US" sz="2000" dirty="0" err="1"/>
              <a:t>Ja’far</a:t>
            </a:r>
            <a:r>
              <a:rPr lang="en-US" sz="2000" dirty="0"/>
              <a:t> </a:t>
            </a:r>
            <a:r>
              <a:rPr lang="en-US" sz="2000" dirty="0" err="1"/>
              <a:t>Shadiq</a:t>
            </a:r>
            <a:r>
              <a:rPr lang="en-US" sz="2000" dirty="0"/>
              <a:t> (Ismailiyah), Zaid bin Ali Zainal Abidin (</a:t>
            </a:r>
            <a:r>
              <a:rPr lang="en-US" sz="2000" dirty="0" err="1"/>
              <a:t>Zaidiyah</a:t>
            </a:r>
            <a:r>
              <a:rPr lang="en-US" sz="2000" dirty="0"/>
              <a:t>), Hamdan </a:t>
            </a:r>
            <a:r>
              <a:rPr lang="en-US" sz="2000" dirty="0" err="1"/>
              <a:t>Qaramith</a:t>
            </a:r>
            <a:r>
              <a:rPr lang="en-US" sz="2000" dirty="0"/>
              <a:t> bin </a:t>
            </a:r>
            <a:r>
              <a:rPr lang="en-US" sz="2000" dirty="0" err="1"/>
              <a:t>Asy’ath</a:t>
            </a:r>
            <a:r>
              <a:rPr lang="en-US" sz="2000" dirty="0"/>
              <a:t> (</a:t>
            </a:r>
            <a:r>
              <a:rPr lang="en-US" sz="2000" dirty="0" err="1"/>
              <a:t>Qaramithah</a:t>
            </a:r>
            <a:r>
              <a:rPr lang="en-US" sz="2000" dirty="0"/>
              <a:t>).</a:t>
            </a:r>
            <a:endParaRPr lang="id-ID" sz="2000" dirty="0"/>
          </a:p>
          <a:p>
            <a:pPr>
              <a:lnSpc>
                <a:spcPct val="90000"/>
              </a:lnSpc>
            </a:pPr>
            <a:r>
              <a:rPr lang="id-ID" sz="2000" dirty="0"/>
              <a:t>Doktrin/Cita-Cita Perjuangan</a:t>
            </a:r>
            <a:r>
              <a:rPr lang="en-US" sz="2000" dirty="0"/>
              <a:t> </a:t>
            </a:r>
            <a:r>
              <a:rPr lang="en-US" sz="2000" dirty="0" err="1"/>
              <a:t>Syiah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pecahan</a:t>
            </a:r>
            <a:r>
              <a:rPr lang="en-US" sz="2000" dirty="0"/>
              <a:t>, </a:t>
            </a:r>
            <a:r>
              <a:rPr lang="en-US" sz="2000" dirty="0" err="1"/>
              <a:t>diantaranya</a:t>
            </a:r>
            <a:r>
              <a:rPr lang="en-US" sz="2000" dirty="0"/>
              <a:t> Ismailiyah, </a:t>
            </a:r>
            <a:r>
              <a:rPr lang="en-US" sz="2000" dirty="0" err="1"/>
              <a:t>Zaidiyah</a:t>
            </a:r>
            <a:r>
              <a:rPr lang="en-US" sz="2000" dirty="0"/>
              <a:t>, </a:t>
            </a:r>
            <a:r>
              <a:rPr lang="en-US" sz="2000" dirty="0" err="1"/>
              <a:t>Imamiyah</a:t>
            </a:r>
            <a:r>
              <a:rPr lang="en-US" sz="2000" dirty="0"/>
              <a:t>, </a:t>
            </a:r>
            <a:r>
              <a:rPr lang="en-US" sz="2000" dirty="0" err="1"/>
              <a:t>Qaramithah</a:t>
            </a:r>
            <a:r>
              <a:rPr lang="en-US" sz="2000" dirty="0"/>
              <a:t>, </a:t>
            </a:r>
            <a:r>
              <a:rPr lang="en-US" sz="2000" dirty="0" err="1"/>
              <a:t>Nushairiyah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ide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mengagungkan</a:t>
            </a:r>
            <a:r>
              <a:rPr lang="en-US" sz="2000" dirty="0"/>
              <a:t> </a:t>
            </a:r>
            <a:r>
              <a:rPr lang="en-US" sz="2000" dirty="0" err="1"/>
              <a:t>ahlul</a:t>
            </a:r>
            <a:r>
              <a:rPr lang="en-US" sz="2000" dirty="0"/>
              <a:t> bait yang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anggap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pewaris</a:t>
            </a:r>
            <a:r>
              <a:rPr lang="en-US" sz="2000" dirty="0"/>
              <a:t> </a:t>
            </a:r>
            <a:r>
              <a:rPr lang="en-US" sz="2000" dirty="0" err="1"/>
              <a:t>sah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kekhalifahan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 Islam.</a:t>
            </a:r>
            <a:endParaRPr lang="id-ID" sz="2000" dirty="0"/>
          </a:p>
          <a:p>
            <a:pPr>
              <a:lnSpc>
                <a:spcPct val="90000"/>
              </a:lnSpc>
            </a:pPr>
            <a:r>
              <a:rPr lang="id-ID" sz="2000" dirty="0"/>
              <a:t>Metode Dakwah: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Syiah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dakwah</a:t>
            </a:r>
            <a:r>
              <a:rPr lang="en-US" sz="2000" dirty="0"/>
              <a:t> yang </a:t>
            </a:r>
            <a:r>
              <a:rPr lang="en-US" sz="2000" dirty="0" err="1"/>
              <a:t>berbeda-beda</a:t>
            </a:r>
            <a:r>
              <a:rPr lang="en-US" sz="2000" dirty="0"/>
              <a:t>,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penyebaran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err="1"/>
              <a:t>militer</a:t>
            </a:r>
            <a:r>
              <a:rPr lang="en-US" sz="2000" dirty="0"/>
              <a:t>.</a:t>
            </a:r>
            <a:endParaRPr lang="id-ID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C3CF-22F7-E03B-2F63-BCDF0078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 dirty="0" err="1"/>
              <a:t>Kemunculan</a:t>
            </a:r>
            <a:r>
              <a:rPr lang="en-US" sz="3200" dirty="0"/>
              <a:t> di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Penyebaran</a:t>
            </a:r>
            <a:r>
              <a:rPr lang="en-US" sz="2000" dirty="0"/>
              <a:t> di Indonesia </a:t>
            </a:r>
            <a:r>
              <a:rPr lang="en-US" sz="2000" dirty="0" err="1"/>
              <a:t>dikategorikan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: (1)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Iran,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eksis</a:t>
            </a:r>
            <a:r>
              <a:rPr lang="en-US" sz="2000" dirty="0"/>
              <a:t> orang-orang </a:t>
            </a:r>
            <a:r>
              <a:rPr lang="en-US" sz="2000" dirty="0" err="1"/>
              <a:t>Syiah</a:t>
            </a:r>
            <a:r>
              <a:rPr lang="en-US" sz="2000" dirty="0"/>
              <a:t> </a:t>
            </a:r>
            <a:r>
              <a:rPr lang="en-US" sz="2000" dirty="0" err="1"/>
              <a:t>keturunan</a:t>
            </a:r>
            <a:r>
              <a:rPr lang="en-US" sz="2000" dirty="0"/>
              <a:t> Arab (</a:t>
            </a:r>
            <a:r>
              <a:rPr lang="en-US" sz="2000" dirty="0" err="1"/>
              <a:t>contoh</a:t>
            </a:r>
            <a:r>
              <a:rPr lang="en-US" sz="2000" dirty="0"/>
              <a:t>: Al-</a:t>
            </a:r>
            <a:r>
              <a:rPr lang="en-US" sz="2000" dirty="0" err="1"/>
              <a:t>Muhdor</a:t>
            </a:r>
            <a:r>
              <a:rPr lang="en-US" sz="2000" dirty="0"/>
              <a:t>)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semangat</a:t>
            </a:r>
            <a:r>
              <a:rPr lang="en-US" sz="2000" dirty="0"/>
              <a:t> </a:t>
            </a:r>
            <a:r>
              <a:rPr lang="en-US" sz="2000" dirty="0" err="1"/>
              <a:t>misionaris</a:t>
            </a:r>
            <a:r>
              <a:rPr lang="en-US" sz="2000" dirty="0"/>
              <a:t>, (2) </a:t>
            </a:r>
            <a:r>
              <a:rPr lang="en-US" sz="2000" dirty="0" err="1"/>
              <a:t>Pasca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Iran </a:t>
            </a:r>
            <a:r>
              <a:rPr lang="en-US" sz="2000" dirty="0" err="1"/>
              <a:t>munculnya</a:t>
            </a:r>
            <a:r>
              <a:rPr lang="en-US" sz="2000" dirty="0"/>
              <a:t> </a:t>
            </a:r>
            <a:r>
              <a:rPr lang="en-US" sz="2000" dirty="0" err="1"/>
              <a:t>kalangan</a:t>
            </a:r>
            <a:r>
              <a:rPr lang="en-US" sz="2000" dirty="0"/>
              <a:t> yang </a:t>
            </a:r>
            <a:r>
              <a:rPr lang="en-US" sz="2000" dirty="0" err="1"/>
              <a:t>tertarik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pemikiran-pemikiran</a:t>
            </a:r>
            <a:r>
              <a:rPr lang="en-US" sz="2000" dirty="0"/>
              <a:t> </a:t>
            </a:r>
            <a:r>
              <a:rPr lang="en-US" sz="2000" dirty="0" err="1"/>
              <a:t>Syi’ah</a:t>
            </a:r>
            <a:r>
              <a:rPr lang="en-US" sz="2000" dirty="0"/>
              <a:t>, (3) </a:t>
            </a:r>
            <a:r>
              <a:rPr lang="en-US" sz="2000" dirty="0" err="1"/>
              <a:t>Munculnya</a:t>
            </a:r>
            <a:r>
              <a:rPr lang="en-US" sz="2000" dirty="0"/>
              <a:t> alumnus Qum yang </a:t>
            </a:r>
            <a:r>
              <a:rPr lang="en-US" sz="2000" dirty="0" err="1"/>
              <a:t>orientasinya</a:t>
            </a:r>
            <a:r>
              <a:rPr lang="en-US" sz="2000" dirty="0"/>
              <a:t> </a:t>
            </a:r>
            <a:r>
              <a:rPr lang="en-US" sz="2000" dirty="0" err="1"/>
              <a:t>fiqih</a:t>
            </a:r>
            <a:r>
              <a:rPr lang="en-US" sz="2000" dirty="0"/>
              <a:t> </a:t>
            </a:r>
            <a:r>
              <a:rPr lang="en-US" sz="2000" dirty="0" err="1"/>
              <a:t>Syi’ah</a:t>
            </a:r>
            <a:r>
              <a:rPr lang="en-US" sz="2000" dirty="0"/>
              <a:t>.</a:t>
            </a:r>
            <a:endParaRPr lang="id-ID" sz="2000" dirty="0"/>
          </a:p>
        </p:txBody>
      </p:sp>
      <p:pic>
        <p:nvPicPr>
          <p:cNvPr id="27650" name="Picture 2" descr="http://iwandahnial.files.wordpress.com/2009/06/iran-1.jpg"/>
          <p:cNvPicPr>
            <a:picLocks noChangeAspect="1" noChangeArrowheads="1"/>
          </p:cNvPicPr>
          <p:nvPr/>
        </p:nvPicPr>
        <p:blipFill rotWithShape="1">
          <a:blip r:embed="rId2"/>
          <a:srcRect r="41333" b="-1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</p:spPr>
      </p:pic>
      <p:sp>
        <p:nvSpPr>
          <p:cNvPr id="27662" name="Rectangle 2766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4" name="Rectangle 27663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6" name="Rectangle 27665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7668" name="Rectangle 27667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nujubermartabat.files.wordpress.com/2012/07/syiah_imamiah121.jpg"/>
          <p:cNvPicPr>
            <a:picLocks noChangeAspect="1" noChangeArrowheads="1"/>
          </p:cNvPicPr>
          <p:nvPr/>
        </p:nvPicPr>
        <p:blipFill rotWithShape="1">
          <a:blip r:embed="rId2"/>
          <a:srcRect t="12704" b="13526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51935DB0-36D0-5C2E-7342-262D3538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997023" y="1983966"/>
            <a:ext cx="6861971" cy="28861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lumMod val="60000"/>
                  <a:lumOff val="40000"/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3D31893-BB06-4F90-7CCA-0A7A2694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33719" y="2386659"/>
            <a:ext cx="6858001" cy="20893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F8ABF93-7FE7-6D3B-6AD7-C3921745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177885" y="2763688"/>
            <a:ext cx="4029510" cy="409664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3C4FB21-0C2C-3F62-3EC5-DD378DBD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74421" y="-3983511"/>
            <a:ext cx="3140765" cy="1110779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accent5">
                  <a:lumMod val="60000"/>
                  <a:lumOff val="40000"/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43381"/>
            <a:ext cx="8229600" cy="1982783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US" dirty="0" err="1"/>
              <a:t>Syiah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lembaga-lembaga</a:t>
            </a:r>
            <a:r>
              <a:rPr lang="en-US" dirty="0"/>
              <a:t>: </a:t>
            </a:r>
            <a:r>
              <a:rPr lang="en-US" dirty="0" err="1"/>
              <a:t>Yayasan</a:t>
            </a:r>
            <a:r>
              <a:rPr lang="en-US" dirty="0"/>
              <a:t> </a:t>
            </a:r>
            <a:r>
              <a:rPr lang="en-US" dirty="0" err="1"/>
              <a:t>Muthahhari</a:t>
            </a:r>
            <a:r>
              <a:rPr lang="en-US" dirty="0"/>
              <a:t>, </a:t>
            </a:r>
            <a:r>
              <a:rPr lang="en-US" dirty="0" err="1"/>
              <a:t>Yayasan</a:t>
            </a:r>
            <a:r>
              <a:rPr lang="en-US" dirty="0"/>
              <a:t> Fatimah,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Jama’ah</a:t>
            </a:r>
            <a:r>
              <a:rPr lang="en-US" dirty="0"/>
              <a:t> </a:t>
            </a:r>
            <a:r>
              <a:rPr lang="en-US" dirty="0" err="1"/>
              <a:t>Ahlul</a:t>
            </a:r>
            <a:r>
              <a:rPr lang="en-US" dirty="0"/>
              <a:t> Bait Indonesia (IJABI)</a:t>
            </a:r>
            <a:endParaRPr lang="id-ID" dirty="0"/>
          </a:p>
          <a:p>
            <a:pPr marL="0" indent="0" algn="ctr">
              <a:buNone/>
            </a:pPr>
            <a:r>
              <a:rPr lang="en-US" dirty="0" err="1"/>
              <a:t>Belakangan</a:t>
            </a:r>
            <a:r>
              <a:rPr lang="en-US" dirty="0"/>
              <a:t> </a:t>
            </a:r>
            <a:r>
              <a:rPr lang="en-US" dirty="0" err="1"/>
              <a:t>orang-orang</a:t>
            </a:r>
            <a:r>
              <a:rPr lang="en-US" dirty="0"/>
              <a:t> </a:t>
            </a:r>
            <a:r>
              <a:rPr lang="en-US" dirty="0" err="1"/>
              <a:t>Syiah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parpol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Indonesia.</a:t>
            </a:r>
            <a:endParaRPr lang="id-ID" dirty="0"/>
          </a:p>
          <a:p>
            <a:endParaRPr lang="id-ID" dirty="0"/>
          </a:p>
        </p:txBody>
      </p:sp>
      <p:pic>
        <p:nvPicPr>
          <p:cNvPr id="26626" name="Picture 2" descr="http://sekolahparajuara.com/images/yaya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1214423"/>
            <a:ext cx="2500330" cy="2500331"/>
          </a:xfrm>
          <a:prstGeom prst="rect">
            <a:avLst/>
          </a:prstGeom>
          <a:noFill/>
        </p:spPr>
      </p:pic>
      <p:pic>
        <p:nvPicPr>
          <p:cNvPr id="26628" name="Picture 4" descr="http://www.oocities.org/zahranakumayl/fatimahlogo.jpg"/>
          <p:cNvPicPr>
            <a:picLocks noChangeAspect="1" noChangeArrowheads="1"/>
          </p:cNvPicPr>
          <p:nvPr/>
        </p:nvPicPr>
        <p:blipFill>
          <a:blip r:embed="rId3"/>
          <a:srcRect l="10000" t="13399" r="8000" b="10675"/>
          <a:stretch>
            <a:fillRect/>
          </a:stretch>
        </p:blipFill>
        <p:spPr bwMode="auto">
          <a:xfrm>
            <a:off x="4595802" y="1214422"/>
            <a:ext cx="2928958" cy="2428892"/>
          </a:xfrm>
          <a:prstGeom prst="rect">
            <a:avLst/>
          </a:prstGeom>
          <a:noFill/>
        </p:spPr>
      </p:pic>
      <p:pic>
        <p:nvPicPr>
          <p:cNvPr id="26630" name="Picture 6" descr="http://www.hidayatullah.com/engine/files/image/2013/11/131113Logo-Ijabi1.jpg"/>
          <p:cNvPicPr>
            <a:picLocks noChangeAspect="1" noChangeArrowheads="1"/>
          </p:cNvPicPr>
          <p:nvPr/>
        </p:nvPicPr>
        <p:blipFill>
          <a:blip r:embed="rId4"/>
          <a:srcRect l="13380" r="16901"/>
          <a:stretch>
            <a:fillRect/>
          </a:stretch>
        </p:blipFill>
        <p:spPr bwMode="auto">
          <a:xfrm>
            <a:off x="7810512" y="1000109"/>
            <a:ext cx="2357454" cy="25360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id-ID" sz="4000" b="1"/>
              <a:t>Jama’ah Tabligh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>
            <a:normAutofit/>
          </a:bodyPr>
          <a:lstStyle/>
          <a:p>
            <a:r>
              <a:rPr lang="id-ID" sz="2000" dirty="0"/>
              <a:t>Tokoh: Muhammad Ilyas Kandahlawi (1885-1944 M), Maulana Yusuf Kandahlawi (1917 – 1965 M). </a:t>
            </a:r>
          </a:p>
          <a:p>
            <a:r>
              <a:rPr lang="id-ID" sz="2000" dirty="0"/>
              <a:t>Doktrin/Cita-cita Perjuangan: Kalimah agung (syahadat) atau disebut sebagai Kalimah Ţayyibah, Menegakkan shalat, Ilmu dan dzikir, memuliakan setiap muslim, </a:t>
            </a:r>
            <a:br>
              <a:rPr lang="id-ID" sz="2000" dirty="0"/>
            </a:br>
            <a:r>
              <a:rPr lang="id-ID" sz="2000" dirty="0"/>
              <a:t>Ikhlas, berjuang fisabilillah (keluar/khuruj).</a:t>
            </a:r>
          </a:p>
          <a:p>
            <a:r>
              <a:rPr lang="id-ID" sz="2000" dirty="0"/>
              <a:t>Berkembang di Asia Selatan, kemudian menyebar ke Asia Barat Daya, Asia Tenggara, Afrika, Eropa, dan Amerika Utara.</a:t>
            </a:r>
          </a:p>
          <a:p>
            <a:r>
              <a:rPr lang="id-ID" sz="2000" dirty="0"/>
              <a:t>Metode Dakwah: Tabligh wal Irsyad (khuruj fi sabilillah) digagas tahun 1931 M.</a:t>
            </a:r>
          </a:p>
        </p:txBody>
      </p:sp>
      <p:pic>
        <p:nvPicPr>
          <p:cNvPr id="3076" name="Picture 4" descr="https://1.bp.blogspot.com/-pTptluxNN2c/VrnCi3OfqUI/AAAAAAAAApU/S0yBALA2M44/s320/Maulana%2BIly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99"/>
          <a:stretch/>
        </p:blipFill>
        <p:spPr bwMode="auto">
          <a:xfrm>
            <a:off x="7556409" y="557190"/>
            <a:ext cx="3995928" cy="55718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1.bp.blogspot.com/-nWxLgiNGqTU/U8UZulSS7KI/AAAAAAAAAhQ/uhGQNfjSOfA/s1600/tablighi-jaam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b="71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d-ID" sz="4000" b="1"/>
              <a:t>Eksistensi di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d-ID" sz="2000" dirty="0"/>
              <a:t>Jama’ah Tabligh dibawa oleh seorang amir bernama Miaji Isa pada tahun 1952 di Jakarta.</a:t>
            </a:r>
          </a:p>
          <a:p>
            <a:r>
              <a:rPr lang="id-ID" sz="2000" dirty="0"/>
              <a:t>Berkembang pada tahun 1974, Pusat markaznya berada di masjid Masjid Kebon Jeruk, Jl. Hayam Wuruk, Jakarta.</a:t>
            </a:r>
          </a:p>
          <a:p>
            <a:r>
              <a:rPr lang="id-ID" sz="2000" dirty="0"/>
              <a:t>Keistimewaan dakwah jama’ah tabligh adalah ‘muatan yang ringan’ dan  sentuhan langsung ke masyarakat. </a:t>
            </a:r>
          </a:p>
          <a:p>
            <a:pPr marL="0" indent="0">
              <a:buNone/>
            </a:pPr>
            <a:endParaRPr lang="id-ID" sz="2000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428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ilah 7 Ciri-ciri Masjid Wahabi, Hati-hati Agar Tidak Salah Pilih -  HWMI.or.id">
            <a:extLst>
              <a:ext uri="{FF2B5EF4-FFF2-40B4-BE49-F238E27FC236}">
                <a16:creationId xmlns:a16="http://schemas.microsoft.com/office/drawing/2014/main" id="{635ECABE-508A-05DF-E59B-2321A2D71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r="-1" b="8411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51037"/>
            <a:ext cx="2266992" cy="1509931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tx2"/>
                </a:solidFill>
              </a:rPr>
              <a:t>Salafy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337" y="4256419"/>
            <a:ext cx="7520322" cy="212490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d-ID" sz="2400" dirty="0">
                <a:solidFill>
                  <a:schemeClr val="tx2"/>
                </a:solidFill>
              </a:rPr>
              <a:t>Tokoh-tokoh ulama yang dinisbatkan sebagai salafy: </a:t>
            </a:r>
            <a:r>
              <a:rPr lang="id-ID" sz="2400" b="1" dirty="0">
                <a:solidFill>
                  <a:schemeClr val="tx2"/>
                </a:solidFill>
              </a:rPr>
              <a:t>Ibnu Taimiyah</a:t>
            </a:r>
            <a:r>
              <a:rPr lang="id-ID" sz="2400" dirty="0">
                <a:solidFill>
                  <a:schemeClr val="tx2"/>
                </a:solidFill>
              </a:rPr>
              <a:t> (1263 – 1328 M), </a:t>
            </a:r>
            <a:r>
              <a:rPr lang="id-ID" sz="2400" b="1" dirty="0">
                <a:solidFill>
                  <a:schemeClr val="tx2"/>
                </a:solidFill>
              </a:rPr>
              <a:t>Ibnul Qayyim Al-Jauziyah </a:t>
            </a:r>
            <a:r>
              <a:rPr lang="id-ID" sz="2400" dirty="0">
                <a:solidFill>
                  <a:schemeClr val="tx2"/>
                </a:solidFill>
              </a:rPr>
              <a:t>(1292 – 1350 M) </a:t>
            </a:r>
            <a:r>
              <a:rPr lang="en-US" sz="2400" b="1" dirty="0">
                <a:solidFill>
                  <a:schemeClr val="tx2"/>
                </a:solidFill>
              </a:rPr>
              <a:t>Muhammad bin Abdul Wahab</a:t>
            </a:r>
            <a:r>
              <a:rPr lang="en-US" sz="2400" dirty="0">
                <a:solidFill>
                  <a:schemeClr val="tx2"/>
                </a:solidFill>
              </a:rPr>
              <a:t> (1703 – 1791 M)</a:t>
            </a:r>
            <a:endParaRPr lang="id-ID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id-ID" sz="2400" dirty="0">
                <a:solidFill>
                  <a:schemeClr val="tx2"/>
                </a:solidFill>
              </a:rPr>
              <a:t>Doktrin/Cita-Cita Perjuangan: </a:t>
            </a:r>
            <a:r>
              <a:rPr lang="en-US" sz="2400" dirty="0" err="1">
                <a:solidFill>
                  <a:schemeClr val="tx2"/>
                </a:solidFill>
              </a:rPr>
              <a:t>Memurnikan</a:t>
            </a:r>
            <a:r>
              <a:rPr lang="en-US" sz="2400" dirty="0">
                <a:solidFill>
                  <a:schemeClr val="tx2"/>
                </a:solidFill>
              </a:rPr>
              <a:t> tauhid, </a:t>
            </a:r>
            <a:r>
              <a:rPr lang="en-US" sz="2400" dirty="0" err="1">
                <a:solidFill>
                  <a:schemeClr val="tx2"/>
                </a:solidFill>
              </a:rPr>
              <a:t>kembali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kepada</a:t>
            </a:r>
            <a:r>
              <a:rPr lang="en-US" sz="2400" dirty="0">
                <a:solidFill>
                  <a:schemeClr val="tx2"/>
                </a:solidFill>
              </a:rPr>
              <a:t> Al-Qur’an dan Sunnah </a:t>
            </a:r>
            <a:r>
              <a:rPr lang="en-US" sz="2400" dirty="0" err="1">
                <a:solidFill>
                  <a:schemeClr val="tx2"/>
                </a:solidFill>
              </a:rPr>
              <a:t>sesuai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dengan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pemahaman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salafu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shalih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id-ID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id-ID" sz="2400" dirty="0">
                <a:solidFill>
                  <a:schemeClr val="tx2"/>
                </a:solidFill>
              </a:rPr>
              <a:t>Metode Dakwah: </a:t>
            </a:r>
            <a:r>
              <a:rPr lang="en-US" sz="2400" dirty="0" err="1">
                <a:solidFill>
                  <a:schemeClr val="tx2"/>
                </a:solidFill>
              </a:rPr>
              <a:t>Taklim</a:t>
            </a:r>
            <a:r>
              <a:rPr lang="en-US" sz="2400" dirty="0">
                <a:solidFill>
                  <a:schemeClr val="tx2"/>
                </a:solidFill>
              </a:rPr>
              <a:t> dan </a:t>
            </a:r>
            <a:r>
              <a:rPr lang="en-US" sz="2400" dirty="0" err="1">
                <a:solidFill>
                  <a:schemeClr val="tx2"/>
                </a:solidFill>
              </a:rPr>
              <a:t>Irsyad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endParaRPr lang="id-ID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Franklin Gothic De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1050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Franklin Gothic Demi</vt:lpstr>
      <vt:lpstr>Arial</vt:lpstr>
      <vt:lpstr>Office Theme</vt:lpstr>
      <vt:lpstr>Warna Baru Dakwah Islam di Indonesia</vt:lpstr>
      <vt:lpstr>Dakwah Non Formal di Indonesia</vt:lpstr>
      <vt:lpstr>Syiah</vt:lpstr>
      <vt:lpstr>Kemunculan di Indonesia</vt:lpstr>
      <vt:lpstr>PowerPoint Presentation</vt:lpstr>
      <vt:lpstr>PowerPoint Presentation</vt:lpstr>
      <vt:lpstr>Jama’ah Tabligh</vt:lpstr>
      <vt:lpstr>Eksistensi di Indonesia</vt:lpstr>
      <vt:lpstr>Salafy</vt:lpstr>
      <vt:lpstr>Pengaruh/Eksistensi di Indonesia</vt:lpstr>
      <vt:lpstr>Semarak Dakwah Sunnah</vt:lpstr>
      <vt:lpstr>Salafy yang Berorganisasi</vt:lpstr>
      <vt:lpstr>Hizbut Tahrir</vt:lpstr>
      <vt:lpstr>Pengaruh &amp; Eksistensi di Indonesia</vt:lpstr>
      <vt:lpstr>PowerPoint Presentation</vt:lpstr>
      <vt:lpstr>PowerPoint Presentation</vt:lpstr>
      <vt:lpstr>Al-Qa’idah</vt:lpstr>
      <vt:lpstr>Pengaruh &amp; Eksistensi di Indonesia</vt:lpstr>
      <vt:lpstr>PowerPoint Presentation</vt:lpstr>
      <vt:lpstr>Al-Ikhwan Al-Muslimun</vt:lpstr>
      <vt:lpstr>Pengaruh/Eksistensi di Indonesia</vt:lpstr>
      <vt:lpstr>PowerPoint Presentation</vt:lpstr>
      <vt:lpstr>PowerPoint Presentation</vt:lpstr>
      <vt:lpstr>PowerPoint Presentation</vt:lpstr>
      <vt:lpstr>Wallahu A’lam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Sekelumit Tentang Gerakan Islam di Timur Tengah</dc:title>
  <dc:creator>Al-Intima</dc:creator>
  <cp:lastModifiedBy>Indra Kurniawan</cp:lastModifiedBy>
  <cp:revision>44</cp:revision>
  <dcterms:created xsi:type="dcterms:W3CDTF">2014-09-06T10:29:35Z</dcterms:created>
  <dcterms:modified xsi:type="dcterms:W3CDTF">2026-02-21T16:19:16Z</dcterms:modified>
</cp:coreProperties>
</file>